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5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C4ADB-7A2F-4F37-836C-04B62D1496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8CEAA34-D30A-4D9E-B2EE-1014BCDE2A18}">
      <dgm:prSet/>
      <dgm:spPr/>
      <dgm:t>
        <a:bodyPr/>
        <a:lstStyle/>
        <a:p>
          <a:pPr rtl="0"/>
          <a:r>
            <a:rPr lang="es-ES" b="1" dirty="0" smtClean="0"/>
            <a:t>Caso sospechoso</a:t>
          </a:r>
          <a:r>
            <a:rPr lang="es-ES" dirty="0" smtClean="0"/>
            <a:t>: Persona de cualquier edad que en los últimos 14 días haya presentado fiebre y/o tos, y al menos uno de los siguientes signos y síntomas: Disnea, Mialgias, Cefalea, Artralgias, </a:t>
          </a:r>
          <a:r>
            <a:rPr lang="es-ES" dirty="0" err="1" smtClean="0"/>
            <a:t>Odinofagia</a:t>
          </a:r>
          <a:r>
            <a:rPr lang="es-ES" dirty="0" smtClean="0"/>
            <a:t>. Y que, además, en el mismo periodo de tiempo refiera: </a:t>
          </a:r>
        </a:p>
        <a:p>
          <a:pPr rtl="0"/>
          <a:r>
            <a:rPr lang="es-ES" dirty="0" smtClean="0"/>
            <a:t>a) Haber estado en contacto con un caso confirmado o bajo investigación a COVID19, o b) Viaje o estancia a países con transmisión local comunitaria* de COVID-19. (*China, Hong Kong, Corea del Sur, Japón, Italia, Irán, Singapur, España, Francia, Alemania y los siguientes estados de los Estados Unidos de América: Washington, California y New York).</a:t>
          </a:r>
          <a:endParaRPr lang="es-MX" dirty="0"/>
        </a:p>
      </dgm:t>
    </dgm:pt>
    <dgm:pt modelId="{10B41D8B-596A-4697-9BF8-10A0122634B1}" type="parTrans" cxnId="{7CBA4C11-A39D-448B-9DDC-CB4EC87E9273}">
      <dgm:prSet/>
      <dgm:spPr/>
      <dgm:t>
        <a:bodyPr/>
        <a:lstStyle/>
        <a:p>
          <a:endParaRPr lang="es-ES"/>
        </a:p>
      </dgm:t>
    </dgm:pt>
    <dgm:pt modelId="{89B7414A-7CFF-42F6-A706-5D93DAA555EA}" type="sibTrans" cxnId="{7CBA4C11-A39D-448B-9DDC-CB4EC87E9273}">
      <dgm:prSet/>
      <dgm:spPr/>
      <dgm:t>
        <a:bodyPr/>
        <a:lstStyle/>
        <a:p>
          <a:endParaRPr lang="es-ES"/>
        </a:p>
      </dgm:t>
    </dgm:pt>
    <dgm:pt modelId="{2F7F9333-CC61-494E-8873-2C72051B76F0}">
      <dgm:prSet/>
      <dgm:spPr/>
      <dgm:t>
        <a:bodyPr/>
        <a:lstStyle/>
        <a:p>
          <a:pPr rtl="0"/>
          <a:r>
            <a:rPr lang="es-ES" b="1" dirty="0" smtClean="0"/>
            <a:t>Caso confirmado</a:t>
          </a:r>
          <a:r>
            <a:rPr lang="es-ES" dirty="0" smtClean="0"/>
            <a:t>: Persona que cumpla con la definición operacional de caso sospechoso y que cuente con diagnóstico confirmado por la Red Nacional de Laboratorios de Salud Pública reconocidos por el </a:t>
          </a:r>
          <a:r>
            <a:rPr lang="es-ES" dirty="0" err="1" smtClean="0"/>
            <a:t>InDRE</a:t>
          </a:r>
          <a:r>
            <a:rPr lang="es-ES" dirty="0" smtClean="0"/>
            <a:t>. Las definiciones operacionales están sujetas a cambios y serán actualizados de acuerdo con la disponibilidad de información adicional, únicamente por el Comité Nacional para la Vigilancia Epidemiológica (CONAVE).  </a:t>
          </a:r>
          <a:endParaRPr lang="es-MX" dirty="0"/>
        </a:p>
      </dgm:t>
    </dgm:pt>
    <dgm:pt modelId="{330B368A-E4B1-404F-85C6-CC9F7B85ADB6}" type="parTrans" cxnId="{CDD069FF-8A77-48EF-9A89-F5F6743AF4F4}">
      <dgm:prSet/>
      <dgm:spPr/>
      <dgm:t>
        <a:bodyPr/>
        <a:lstStyle/>
        <a:p>
          <a:endParaRPr lang="es-ES"/>
        </a:p>
      </dgm:t>
    </dgm:pt>
    <dgm:pt modelId="{E989D7DF-449A-4202-B4A8-B61665FE3BDC}" type="sibTrans" cxnId="{CDD069FF-8A77-48EF-9A89-F5F6743AF4F4}">
      <dgm:prSet/>
      <dgm:spPr/>
      <dgm:t>
        <a:bodyPr/>
        <a:lstStyle/>
        <a:p>
          <a:endParaRPr lang="es-ES"/>
        </a:p>
      </dgm:t>
    </dgm:pt>
    <dgm:pt modelId="{714093FE-234D-4CE7-91CB-A9C232ADA91D}">
      <dgm:prSet/>
      <dgm:spPr/>
      <dgm:t>
        <a:bodyPr/>
        <a:lstStyle/>
        <a:p>
          <a:pPr rtl="0"/>
          <a:endParaRPr lang="es-MX" dirty="0"/>
        </a:p>
      </dgm:t>
    </dgm:pt>
    <dgm:pt modelId="{6EFE7977-927B-46F3-9545-F19A07958394}" type="parTrans" cxnId="{374BEF5E-4F16-4D5E-B478-742D651DDA9B}">
      <dgm:prSet/>
      <dgm:spPr/>
      <dgm:t>
        <a:bodyPr/>
        <a:lstStyle/>
        <a:p>
          <a:endParaRPr lang="es-ES"/>
        </a:p>
      </dgm:t>
    </dgm:pt>
    <dgm:pt modelId="{6DED39FC-2081-45D0-AF07-F9F9C8D28078}" type="sibTrans" cxnId="{374BEF5E-4F16-4D5E-B478-742D651DDA9B}">
      <dgm:prSet/>
      <dgm:spPr/>
      <dgm:t>
        <a:bodyPr/>
        <a:lstStyle/>
        <a:p>
          <a:endParaRPr lang="es-ES"/>
        </a:p>
      </dgm:t>
    </dgm:pt>
    <dgm:pt modelId="{FF072A7F-0694-47C2-ACB4-9748513D10E8}" type="pres">
      <dgm:prSet presAssocID="{907C4ADB-7A2F-4F37-836C-04B62D1496B2}" presName="linear" presStyleCnt="0">
        <dgm:presLayoutVars>
          <dgm:animLvl val="lvl"/>
          <dgm:resizeHandles val="exact"/>
        </dgm:presLayoutVars>
      </dgm:prSet>
      <dgm:spPr/>
    </dgm:pt>
    <dgm:pt modelId="{A8E47F44-5D52-4D8F-B096-BB5492295AE0}" type="pres">
      <dgm:prSet presAssocID="{E8CEAA34-D30A-4D9E-B2EE-1014BCDE2A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36402-A077-49BC-B243-57B76595130F}" type="pres">
      <dgm:prSet presAssocID="{E8CEAA34-D30A-4D9E-B2EE-1014BCDE2A18}" presName="childText" presStyleLbl="revTx" presStyleIdx="0" presStyleCnt="1" custLinFactNeighborX="0" custLinFactNeighborY="2445">
        <dgm:presLayoutVars>
          <dgm:bulletEnabled val="1"/>
        </dgm:presLayoutVars>
      </dgm:prSet>
      <dgm:spPr/>
    </dgm:pt>
    <dgm:pt modelId="{79A693E2-CFA0-42C7-9695-F6AF99335808}" type="pres">
      <dgm:prSet presAssocID="{2F7F9333-CC61-494E-8873-2C72051B76F0}" presName="parentText" presStyleLbl="node1" presStyleIdx="1" presStyleCnt="2" custScaleY="79655">
        <dgm:presLayoutVars>
          <dgm:chMax val="0"/>
          <dgm:bulletEnabled val="1"/>
        </dgm:presLayoutVars>
      </dgm:prSet>
      <dgm:spPr/>
    </dgm:pt>
  </dgm:ptLst>
  <dgm:cxnLst>
    <dgm:cxn modelId="{EE0ED075-2C82-4F9C-9547-DFE1701B0874}" type="presOf" srcId="{907C4ADB-7A2F-4F37-836C-04B62D1496B2}" destId="{FF072A7F-0694-47C2-ACB4-9748513D10E8}" srcOrd="0" destOrd="0" presId="urn:microsoft.com/office/officeart/2005/8/layout/vList2"/>
    <dgm:cxn modelId="{7E7B83EC-FC4C-47AB-91FA-2B069996CE71}" type="presOf" srcId="{2F7F9333-CC61-494E-8873-2C72051B76F0}" destId="{79A693E2-CFA0-42C7-9695-F6AF99335808}" srcOrd="0" destOrd="0" presId="urn:microsoft.com/office/officeart/2005/8/layout/vList2"/>
    <dgm:cxn modelId="{374BEF5E-4F16-4D5E-B478-742D651DDA9B}" srcId="{E8CEAA34-D30A-4D9E-B2EE-1014BCDE2A18}" destId="{714093FE-234D-4CE7-91CB-A9C232ADA91D}" srcOrd="0" destOrd="0" parTransId="{6EFE7977-927B-46F3-9545-F19A07958394}" sibTransId="{6DED39FC-2081-45D0-AF07-F9F9C8D28078}"/>
    <dgm:cxn modelId="{CDD069FF-8A77-48EF-9A89-F5F6743AF4F4}" srcId="{907C4ADB-7A2F-4F37-836C-04B62D1496B2}" destId="{2F7F9333-CC61-494E-8873-2C72051B76F0}" srcOrd="1" destOrd="0" parTransId="{330B368A-E4B1-404F-85C6-CC9F7B85ADB6}" sibTransId="{E989D7DF-449A-4202-B4A8-B61665FE3BDC}"/>
    <dgm:cxn modelId="{64A12A61-7067-404F-84AF-BC4741B6891C}" type="presOf" srcId="{714093FE-234D-4CE7-91CB-A9C232ADA91D}" destId="{0A436402-A077-49BC-B243-57B76595130F}" srcOrd="0" destOrd="0" presId="urn:microsoft.com/office/officeart/2005/8/layout/vList2"/>
    <dgm:cxn modelId="{AE274D3F-8CF1-4709-96D2-DDEC5B60AA11}" type="presOf" srcId="{E8CEAA34-D30A-4D9E-B2EE-1014BCDE2A18}" destId="{A8E47F44-5D52-4D8F-B096-BB5492295AE0}" srcOrd="0" destOrd="0" presId="urn:microsoft.com/office/officeart/2005/8/layout/vList2"/>
    <dgm:cxn modelId="{7CBA4C11-A39D-448B-9DDC-CB4EC87E9273}" srcId="{907C4ADB-7A2F-4F37-836C-04B62D1496B2}" destId="{E8CEAA34-D30A-4D9E-B2EE-1014BCDE2A18}" srcOrd="0" destOrd="0" parTransId="{10B41D8B-596A-4697-9BF8-10A0122634B1}" sibTransId="{89B7414A-7CFF-42F6-A706-5D93DAA555EA}"/>
    <dgm:cxn modelId="{50C53F7C-E498-4377-BE48-794179729C31}" type="presParOf" srcId="{FF072A7F-0694-47C2-ACB4-9748513D10E8}" destId="{A8E47F44-5D52-4D8F-B096-BB5492295AE0}" srcOrd="0" destOrd="0" presId="urn:microsoft.com/office/officeart/2005/8/layout/vList2"/>
    <dgm:cxn modelId="{01709B26-6BBB-4E54-95A0-CEED4EE4E7A5}" type="presParOf" srcId="{FF072A7F-0694-47C2-ACB4-9748513D10E8}" destId="{0A436402-A077-49BC-B243-57B76595130F}" srcOrd="1" destOrd="0" presId="urn:microsoft.com/office/officeart/2005/8/layout/vList2"/>
    <dgm:cxn modelId="{04ABE6F6-2193-4C34-8062-24AD9B0D3090}" type="presParOf" srcId="{FF072A7F-0694-47C2-ACB4-9748513D10E8}" destId="{79A693E2-CFA0-42C7-9695-F6AF993358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33875-82AD-4533-AA37-E00FDEF671CF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ES"/>
        </a:p>
      </dgm:t>
    </dgm:pt>
    <dgm:pt modelId="{431C817D-7B8D-4EE7-9FBC-CDFFC0F00646}">
      <dgm:prSet/>
      <dgm:spPr/>
      <dgm:t>
        <a:bodyPr/>
        <a:lstStyle/>
        <a:p>
          <a:pPr rtl="0"/>
          <a:r>
            <a:rPr lang="es-ES" smtClean="0"/>
            <a:t>Asignar una habitación aislada para todos los pacientes que ingresan como casos sospechosos de Covid-19; en caso de no ser posible, se recomienda realizar aislamiento de cohorte con separación de las personas de por lo menos un metro. </a:t>
          </a:r>
          <a:endParaRPr lang="es-MX"/>
        </a:p>
      </dgm:t>
    </dgm:pt>
    <dgm:pt modelId="{ECCDC7DC-54D1-4997-B657-CCB26BCCF650}" type="parTrans" cxnId="{DAE386AA-EFCC-4E52-BD6B-DCBDAC41A685}">
      <dgm:prSet/>
      <dgm:spPr/>
      <dgm:t>
        <a:bodyPr/>
        <a:lstStyle/>
        <a:p>
          <a:endParaRPr lang="es-ES"/>
        </a:p>
      </dgm:t>
    </dgm:pt>
    <dgm:pt modelId="{FDE45713-A4EF-49C8-B4DD-0864D928D1F7}" type="sibTrans" cxnId="{DAE386AA-EFCC-4E52-BD6B-DCBDAC41A685}">
      <dgm:prSet/>
      <dgm:spPr/>
      <dgm:t>
        <a:bodyPr/>
        <a:lstStyle/>
        <a:p>
          <a:endParaRPr lang="es-ES"/>
        </a:p>
      </dgm:t>
    </dgm:pt>
    <dgm:pt modelId="{3BF0CC66-68EE-42AE-9DAE-67DEF552F070}">
      <dgm:prSet/>
      <dgm:spPr/>
      <dgm:t>
        <a:bodyPr/>
        <a:lstStyle/>
        <a:p>
          <a:pPr rtl="0"/>
          <a:r>
            <a:rPr lang="es-ES" smtClean="0"/>
            <a:t>Se debe evitar el material reusable; si se utiliza se debe descontaminar y desinfectar de acuerdo a las instrucciones que dicta el fabricante. El material desechable debe desecharse dentro de la habitación del paciente. </a:t>
          </a:r>
          <a:endParaRPr lang="es-MX"/>
        </a:p>
      </dgm:t>
    </dgm:pt>
    <dgm:pt modelId="{7A093201-B2E3-4942-A675-B57C029E8B13}" type="parTrans" cxnId="{B9E363A1-65DA-49DB-BAEA-9A4B33EA4612}">
      <dgm:prSet/>
      <dgm:spPr/>
      <dgm:t>
        <a:bodyPr/>
        <a:lstStyle/>
        <a:p>
          <a:endParaRPr lang="es-ES"/>
        </a:p>
      </dgm:t>
    </dgm:pt>
    <dgm:pt modelId="{B15A7DB5-E709-4697-8CFC-C1A19A105D06}" type="sibTrans" cxnId="{B9E363A1-65DA-49DB-BAEA-9A4B33EA4612}">
      <dgm:prSet/>
      <dgm:spPr/>
      <dgm:t>
        <a:bodyPr/>
        <a:lstStyle/>
        <a:p>
          <a:endParaRPr lang="es-ES"/>
        </a:p>
      </dgm:t>
    </dgm:pt>
    <dgm:pt modelId="{AA8F3039-CD15-47F4-BD7C-C05A636933AC}">
      <dgm:prSet/>
      <dgm:spPr/>
      <dgm:t>
        <a:bodyPr/>
        <a:lstStyle/>
        <a:p>
          <a:pPr rtl="0"/>
          <a:r>
            <a:rPr lang="es-ES" smtClean="0"/>
            <a:t>De no contar con material exclusivo para pacientes (estetoscopios, por ejemplo) se debe desinfectar con alcohol al 70% entre pacientes, y lavarse con detergente si se ensucia. </a:t>
          </a:r>
          <a:endParaRPr lang="es-MX"/>
        </a:p>
      </dgm:t>
    </dgm:pt>
    <dgm:pt modelId="{8F1C4387-4EB5-468E-A51B-2FB7A82B7CEB}" type="parTrans" cxnId="{54456B95-2B52-4F78-8015-277CF286EE25}">
      <dgm:prSet/>
      <dgm:spPr/>
      <dgm:t>
        <a:bodyPr/>
        <a:lstStyle/>
        <a:p>
          <a:endParaRPr lang="es-ES"/>
        </a:p>
      </dgm:t>
    </dgm:pt>
    <dgm:pt modelId="{96A37D80-7F94-4871-AB02-71D411E9CC16}" type="sibTrans" cxnId="{54456B95-2B52-4F78-8015-277CF286EE25}">
      <dgm:prSet/>
      <dgm:spPr/>
      <dgm:t>
        <a:bodyPr/>
        <a:lstStyle/>
        <a:p>
          <a:endParaRPr lang="es-ES"/>
        </a:p>
      </dgm:t>
    </dgm:pt>
    <dgm:pt modelId="{56E8E9BF-D9DB-45B0-9B0A-AE1900FE73D5}">
      <dgm:prSet/>
      <dgm:spPr/>
      <dgm:t>
        <a:bodyPr/>
        <a:lstStyle/>
        <a:p>
          <a:pPr rtl="0"/>
          <a:r>
            <a:rPr lang="es-ES" smtClean="0"/>
            <a:t>Los equipos de ventilación mecánica durante su uso deben protegerse con un filtro de alta eficiencia (tal como BS EN 1332-1); se debe utilizar succión por sistema cerrado. </a:t>
          </a:r>
          <a:endParaRPr lang="es-MX"/>
        </a:p>
      </dgm:t>
    </dgm:pt>
    <dgm:pt modelId="{6516BACB-8EC5-440D-BD3F-E62A81DB32D4}" type="parTrans" cxnId="{8DE14B21-E007-482F-9D7E-A81EA22E43BC}">
      <dgm:prSet/>
      <dgm:spPr/>
      <dgm:t>
        <a:bodyPr/>
        <a:lstStyle/>
        <a:p>
          <a:endParaRPr lang="es-ES"/>
        </a:p>
      </dgm:t>
    </dgm:pt>
    <dgm:pt modelId="{2CE30BED-62CC-42C8-8836-9C198B445E4F}" type="sibTrans" cxnId="{8DE14B21-E007-482F-9D7E-A81EA22E43BC}">
      <dgm:prSet/>
      <dgm:spPr/>
      <dgm:t>
        <a:bodyPr/>
        <a:lstStyle/>
        <a:p>
          <a:endParaRPr lang="es-ES"/>
        </a:p>
      </dgm:t>
    </dgm:pt>
    <dgm:pt modelId="{168A7624-D28B-42F7-B82B-83B29C1B33DD}" type="pres">
      <dgm:prSet presAssocID="{D2D33875-82AD-4533-AA37-E00FDEF671CF}" presName="linearFlow" presStyleCnt="0">
        <dgm:presLayoutVars>
          <dgm:dir/>
          <dgm:resizeHandles val="exact"/>
        </dgm:presLayoutVars>
      </dgm:prSet>
      <dgm:spPr/>
    </dgm:pt>
    <dgm:pt modelId="{B880AD48-453D-4B6C-AD2D-663585C928B9}" type="pres">
      <dgm:prSet presAssocID="{431C817D-7B8D-4EE7-9FBC-CDFFC0F00646}" presName="composite" presStyleCnt="0"/>
      <dgm:spPr/>
    </dgm:pt>
    <dgm:pt modelId="{148B358A-A0F6-4A5D-903E-C1606CF41A0F}" type="pres">
      <dgm:prSet presAssocID="{431C817D-7B8D-4EE7-9FBC-CDFFC0F00646}" presName="imgShp" presStyleLbl="fgImgPlace1" presStyleIdx="0" presStyleCnt="4"/>
      <dgm:spPr/>
    </dgm:pt>
    <dgm:pt modelId="{C3E4659A-69CE-46A8-877B-9D5B460330CE}" type="pres">
      <dgm:prSet presAssocID="{431C817D-7B8D-4EE7-9FBC-CDFFC0F00646}" presName="txShp" presStyleLbl="node1" presStyleIdx="0" presStyleCnt="4">
        <dgm:presLayoutVars>
          <dgm:bulletEnabled val="1"/>
        </dgm:presLayoutVars>
      </dgm:prSet>
      <dgm:spPr/>
    </dgm:pt>
    <dgm:pt modelId="{DF85A32B-9569-4741-9C68-7322289A859E}" type="pres">
      <dgm:prSet presAssocID="{FDE45713-A4EF-49C8-B4DD-0864D928D1F7}" presName="spacing" presStyleCnt="0"/>
      <dgm:spPr/>
    </dgm:pt>
    <dgm:pt modelId="{0A4AAB82-4A04-470F-AA81-F699E279D77A}" type="pres">
      <dgm:prSet presAssocID="{3BF0CC66-68EE-42AE-9DAE-67DEF552F070}" presName="composite" presStyleCnt="0"/>
      <dgm:spPr/>
    </dgm:pt>
    <dgm:pt modelId="{F46D3544-9A79-46B9-875D-A46EEE6FE572}" type="pres">
      <dgm:prSet presAssocID="{3BF0CC66-68EE-42AE-9DAE-67DEF552F070}" presName="imgShp" presStyleLbl="fgImgPlace1" presStyleIdx="1" presStyleCnt="4"/>
      <dgm:spPr/>
    </dgm:pt>
    <dgm:pt modelId="{14D820D9-025E-4154-87A5-1E7424F05DED}" type="pres">
      <dgm:prSet presAssocID="{3BF0CC66-68EE-42AE-9DAE-67DEF552F070}" presName="txShp" presStyleLbl="node1" presStyleIdx="1" presStyleCnt="4">
        <dgm:presLayoutVars>
          <dgm:bulletEnabled val="1"/>
        </dgm:presLayoutVars>
      </dgm:prSet>
      <dgm:spPr/>
    </dgm:pt>
    <dgm:pt modelId="{28ECA8E1-BACB-481A-9A72-BF4BC7182181}" type="pres">
      <dgm:prSet presAssocID="{B15A7DB5-E709-4697-8CFC-C1A19A105D06}" presName="spacing" presStyleCnt="0"/>
      <dgm:spPr/>
    </dgm:pt>
    <dgm:pt modelId="{63F8DF4C-C514-40A9-9A4C-19B8B4A699EE}" type="pres">
      <dgm:prSet presAssocID="{AA8F3039-CD15-47F4-BD7C-C05A636933AC}" presName="composite" presStyleCnt="0"/>
      <dgm:spPr/>
    </dgm:pt>
    <dgm:pt modelId="{0557F340-21CB-4594-B48D-3EBFDD55475B}" type="pres">
      <dgm:prSet presAssocID="{AA8F3039-CD15-47F4-BD7C-C05A636933AC}" presName="imgShp" presStyleLbl="fgImgPlace1" presStyleIdx="2" presStyleCnt="4"/>
      <dgm:spPr/>
    </dgm:pt>
    <dgm:pt modelId="{7E40FEB7-296E-4A21-9FCE-D925DB0D2F32}" type="pres">
      <dgm:prSet presAssocID="{AA8F3039-CD15-47F4-BD7C-C05A636933AC}" presName="txShp" presStyleLbl="node1" presStyleIdx="2" presStyleCnt="4">
        <dgm:presLayoutVars>
          <dgm:bulletEnabled val="1"/>
        </dgm:presLayoutVars>
      </dgm:prSet>
      <dgm:spPr/>
    </dgm:pt>
    <dgm:pt modelId="{58E8A2B7-4C4A-444B-9509-CF8E0FBEF33A}" type="pres">
      <dgm:prSet presAssocID="{96A37D80-7F94-4871-AB02-71D411E9CC16}" presName="spacing" presStyleCnt="0"/>
      <dgm:spPr/>
    </dgm:pt>
    <dgm:pt modelId="{BC69C1E0-7140-47A7-B767-8F068F116A17}" type="pres">
      <dgm:prSet presAssocID="{56E8E9BF-D9DB-45B0-9B0A-AE1900FE73D5}" presName="composite" presStyleCnt="0"/>
      <dgm:spPr/>
    </dgm:pt>
    <dgm:pt modelId="{795B9FB4-92E0-40D0-8833-40156738F20D}" type="pres">
      <dgm:prSet presAssocID="{56E8E9BF-D9DB-45B0-9B0A-AE1900FE73D5}" presName="imgShp" presStyleLbl="fgImgPlace1" presStyleIdx="3" presStyleCnt="4"/>
      <dgm:spPr/>
    </dgm:pt>
    <dgm:pt modelId="{69A4B47F-AD84-4A1E-9933-D252B1B3A45B}" type="pres">
      <dgm:prSet presAssocID="{56E8E9BF-D9DB-45B0-9B0A-AE1900FE73D5}" presName="txShp" presStyleLbl="node1" presStyleIdx="3" presStyleCnt="4">
        <dgm:presLayoutVars>
          <dgm:bulletEnabled val="1"/>
        </dgm:presLayoutVars>
      </dgm:prSet>
      <dgm:spPr/>
    </dgm:pt>
  </dgm:ptLst>
  <dgm:cxnLst>
    <dgm:cxn modelId="{402A9F72-A8C1-46A0-8188-CE1B04ABC354}" type="presOf" srcId="{56E8E9BF-D9DB-45B0-9B0A-AE1900FE73D5}" destId="{69A4B47F-AD84-4A1E-9933-D252B1B3A45B}" srcOrd="0" destOrd="0" presId="urn:microsoft.com/office/officeart/2005/8/layout/vList3"/>
    <dgm:cxn modelId="{54456B95-2B52-4F78-8015-277CF286EE25}" srcId="{D2D33875-82AD-4533-AA37-E00FDEF671CF}" destId="{AA8F3039-CD15-47F4-BD7C-C05A636933AC}" srcOrd="2" destOrd="0" parTransId="{8F1C4387-4EB5-468E-A51B-2FB7A82B7CEB}" sibTransId="{96A37D80-7F94-4871-AB02-71D411E9CC16}"/>
    <dgm:cxn modelId="{80110C2E-4744-4E6D-A763-4D68B40B7174}" type="presOf" srcId="{AA8F3039-CD15-47F4-BD7C-C05A636933AC}" destId="{7E40FEB7-296E-4A21-9FCE-D925DB0D2F32}" srcOrd="0" destOrd="0" presId="urn:microsoft.com/office/officeart/2005/8/layout/vList3"/>
    <dgm:cxn modelId="{DAE386AA-EFCC-4E52-BD6B-DCBDAC41A685}" srcId="{D2D33875-82AD-4533-AA37-E00FDEF671CF}" destId="{431C817D-7B8D-4EE7-9FBC-CDFFC0F00646}" srcOrd="0" destOrd="0" parTransId="{ECCDC7DC-54D1-4997-B657-CCB26BCCF650}" sibTransId="{FDE45713-A4EF-49C8-B4DD-0864D928D1F7}"/>
    <dgm:cxn modelId="{5A76DF6C-4CA3-4FCD-9655-4581E2A4D8C6}" type="presOf" srcId="{D2D33875-82AD-4533-AA37-E00FDEF671CF}" destId="{168A7624-D28B-42F7-B82B-83B29C1B33DD}" srcOrd="0" destOrd="0" presId="urn:microsoft.com/office/officeart/2005/8/layout/vList3"/>
    <dgm:cxn modelId="{2DBFA9D4-1F99-4FAC-807C-62B85A94EE8D}" type="presOf" srcId="{3BF0CC66-68EE-42AE-9DAE-67DEF552F070}" destId="{14D820D9-025E-4154-87A5-1E7424F05DED}" srcOrd="0" destOrd="0" presId="urn:microsoft.com/office/officeart/2005/8/layout/vList3"/>
    <dgm:cxn modelId="{4613DE36-53EA-4C02-9302-C04094C57CCA}" type="presOf" srcId="{431C817D-7B8D-4EE7-9FBC-CDFFC0F00646}" destId="{C3E4659A-69CE-46A8-877B-9D5B460330CE}" srcOrd="0" destOrd="0" presId="urn:microsoft.com/office/officeart/2005/8/layout/vList3"/>
    <dgm:cxn modelId="{B9E363A1-65DA-49DB-BAEA-9A4B33EA4612}" srcId="{D2D33875-82AD-4533-AA37-E00FDEF671CF}" destId="{3BF0CC66-68EE-42AE-9DAE-67DEF552F070}" srcOrd="1" destOrd="0" parTransId="{7A093201-B2E3-4942-A675-B57C029E8B13}" sibTransId="{B15A7DB5-E709-4697-8CFC-C1A19A105D06}"/>
    <dgm:cxn modelId="{8DE14B21-E007-482F-9D7E-A81EA22E43BC}" srcId="{D2D33875-82AD-4533-AA37-E00FDEF671CF}" destId="{56E8E9BF-D9DB-45B0-9B0A-AE1900FE73D5}" srcOrd="3" destOrd="0" parTransId="{6516BACB-8EC5-440D-BD3F-E62A81DB32D4}" sibTransId="{2CE30BED-62CC-42C8-8836-9C198B445E4F}"/>
    <dgm:cxn modelId="{091EB193-3046-4474-9567-514D273ECB70}" type="presParOf" srcId="{168A7624-D28B-42F7-B82B-83B29C1B33DD}" destId="{B880AD48-453D-4B6C-AD2D-663585C928B9}" srcOrd="0" destOrd="0" presId="urn:microsoft.com/office/officeart/2005/8/layout/vList3"/>
    <dgm:cxn modelId="{E6C552BE-E8BB-4E1A-9DF8-CD0FB3141E82}" type="presParOf" srcId="{B880AD48-453D-4B6C-AD2D-663585C928B9}" destId="{148B358A-A0F6-4A5D-903E-C1606CF41A0F}" srcOrd="0" destOrd="0" presId="urn:microsoft.com/office/officeart/2005/8/layout/vList3"/>
    <dgm:cxn modelId="{6ED8F481-2ECF-4360-923A-4EE3343F9A5A}" type="presParOf" srcId="{B880AD48-453D-4B6C-AD2D-663585C928B9}" destId="{C3E4659A-69CE-46A8-877B-9D5B460330CE}" srcOrd="1" destOrd="0" presId="urn:microsoft.com/office/officeart/2005/8/layout/vList3"/>
    <dgm:cxn modelId="{3A694861-0DD7-438D-A4C9-B7D129C48440}" type="presParOf" srcId="{168A7624-D28B-42F7-B82B-83B29C1B33DD}" destId="{DF85A32B-9569-4741-9C68-7322289A859E}" srcOrd="1" destOrd="0" presId="urn:microsoft.com/office/officeart/2005/8/layout/vList3"/>
    <dgm:cxn modelId="{98644726-EBEE-4071-98C0-45BFFC4B36F8}" type="presParOf" srcId="{168A7624-D28B-42F7-B82B-83B29C1B33DD}" destId="{0A4AAB82-4A04-470F-AA81-F699E279D77A}" srcOrd="2" destOrd="0" presId="urn:microsoft.com/office/officeart/2005/8/layout/vList3"/>
    <dgm:cxn modelId="{0F4B0304-4B78-4B83-8D94-FD4024EBC392}" type="presParOf" srcId="{0A4AAB82-4A04-470F-AA81-F699E279D77A}" destId="{F46D3544-9A79-46B9-875D-A46EEE6FE572}" srcOrd="0" destOrd="0" presId="urn:microsoft.com/office/officeart/2005/8/layout/vList3"/>
    <dgm:cxn modelId="{B70ECBD1-68A2-4EC8-8A6C-124F2EB9F2BB}" type="presParOf" srcId="{0A4AAB82-4A04-470F-AA81-F699E279D77A}" destId="{14D820D9-025E-4154-87A5-1E7424F05DED}" srcOrd="1" destOrd="0" presId="urn:microsoft.com/office/officeart/2005/8/layout/vList3"/>
    <dgm:cxn modelId="{07BCDF13-B853-452D-A987-23F6193169BB}" type="presParOf" srcId="{168A7624-D28B-42F7-B82B-83B29C1B33DD}" destId="{28ECA8E1-BACB-481A-9A72-BF4BC7182181}" srcOrd="3" destOrd="0" presId="urn:microsoft.com/office/officeart/2005/8/layout/vList3"/>
    <dgm:cxn modelId="{CBD97DCF-6016-458E-B6A5-6F4A651E3719}" type="presParOf" srcId="{168A7624-D28B-42F7-B82B-83B29C1B33DD}" destId="{63F8DF4C-C514-40A9-9A4C-19B8B4A699EE}" srcOrd="4" destOrd="0" presId="urn:microsoft.com/office/officeart/2005/8/layout/vList3"/>
    <dgm:cxn modelId="{ADED85B8-9CE2-4615-AE40-8D251A194595}" type="presParOf" srcId="{63F8DF4C-C514-40A9-9A4C-19B8B4A699EE}" destId="{0557F340-21CB-4594-B48D-3EBFDD55475B}" srcOrd="0" destOrd="0" presId="urn:microsoft.com/office/officeart/2005/8/layout/vList3"/>
    <dgm:cxn modelId="{3BF8353C-DC71-4640-BBCD-B8C3CC849456}" type="presParOf" srcId="{63F8DF4C-C514-40A9-9A4C-19B8B4A699EE}" destId="{7E40FEB7-296E-4A21-9FCE-D925DB0D2F32}" srcOrd="1" destOrd="0" presId="urn:microsoft.com/office/officeart/2005/8/layout/vList3"/>
    <dgm:cxn modelId="{C23D0648-8B4C-4F1C-9574-FFF0BD16B0E2}" type="presParOf" srcId="{168A7624-D28B-42F7-B82B-83B29C1B33DD}" destId="{58E8A2B7-4C4A-444B-9509-CF8E0FBEF33A}" srcOrd="5" destOrd="0" presId="urn:microsoft.com/office/officeart/2005/8/layout/vList3"/>
    <dgm:cxn modelId="{77352FBF-213E-4C88-85F3-4EB6BD4218CE}" type="presParOf" srcId="{168A7624-D28B-42F7-B82B-83B29C1B33DD}" destId="{BC69C1E0-7140-47A7-B767-8F068F116A17}" srcOrd="6" destOrd="0" presId="urn:microsoft.com/office/officeart/2005/8/layout/vList3"/>
    <dgm:cxn modelId="{F9C442EE-B88F-4834-9B19-C4DC710F91C6}" type="presParOf" srcId="{BC69C1E0-7140-47A7-B767-8F068F116A17}" destId="{795B9FB4-92E0-40D0-8833-40156738F20D}" srcOrd="0" destOrd="0" presId="urn:microsoft.com/office/officeart/2005/8/layout/vList3"/>
    <dgm:cxn modelId="{51991ABA-0B7D-4810-BCE8-5391802EDC90}" type="presParOf" srcId="{BC69C1E0-7140-47A7-B767-8F068F116A17}" destId="{69A4B47F-AD84-4A1E-9933-D252B1B3A4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47F44-5D52-4D8F-B096-BB5492295AE0}">
      <dsp:nvSpPr>
        <dsp:cNvPr id="0" name=""/>
        <dsp:cNvSpPr/>
      </dsp:nvSpPr>
      <dsp:spPr>
        <a:xfrm>
          <a:off x="0" y="2318"/>
          <a:ext cx="10515600" cy="248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Caso sospechoso</a:t>
          </a:r>
          <a:r>
            <a:rPr lang="es-ES" sz="2000" kern="1200" dirty="0" smtClean="0"/>
            <a:t>: Persona de cualquier edad que en los últimos 14 días haya presentado fiebre y/o tos, y al menos uno de los siguientes signos y síntomas: Disnea, Mialgias, Cefalea, Artralgias, </a:t>
          </a:r>
          <a:r>
            <a:rPr lang="es-ES" sz="2000" kern="1200" dirty="0" err="1" smtClean="0"/>
            <a:t>Odinofagia</a:t>
          </a:r>
          <a:r>
            <a:rPr lang="es-ES" sz="2000" kern="1200" dirty="0" smtClean="0"/>
            <a:t>. Y que, además, en el mismo periodo de tiempo refiera: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a) Haber estado en contacto con un caso confirmado o bajo investigación a COVID19, o b) Viaje o estancia a países con transmisión local comunitaria* de COVID-19. (*China, Hong Kong, Corea del Sur, Japón, Italia, Irán, Singapur, España, Francia, Alemania y los siguientes estados de los Estados Unidos de América: Washington, California y New York).</a:t>
          </a:r>
          <a:endParaRPr lang="es-MX" sz="2000" kern="1200" dirty="0"/>
        </a:p>
      </dsp:txBody>
      <dsp:txXfrm>
        <a:off x="121083" y="123401"/>
        <a:ext cx="10273434" cy="2238234"/>
      </dsp:txXfrm>
    </dsp:sp>
    <dsp:sp modelId="{0A436402-A077-49BC-B243-57B76595130F}">
      <dsp:nvSpPr>
        <dsp:cNvPr id="0" name=""/>
        <dsp:cNvSpPr/>
      </dsp:nvSpPr>
      <dsp:spPr>
        <a:xfrm>
          <a:off x="0" y="2543363"/>
          <a:ext cx="10515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600" kern="1200" dirty="0"/>
        </a:p>
      </dsp:txBody>
      <dsp:txXfrm>
        <a:off x="0" y="2543363"/>
        <a:ext cx="10515600" cy="331200"/>
      </dsp:txXfrm>
    </dsp:sp>
    <dsp:sp modelId="{79A693E2-CFA0-42C7-9695-F6AF99335808}">
      <dsp:nvSpPr>
        <dsp:cNvPr id="0" name=""/>
        <dsp:cNvSpPr/>
      </dsp:nvSpPr>
      <dsp:spPr>
        <a:xfrm>
          <a:off x="0" y="2813918"/>
          <a:ext cx="10515600" cy="19757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Caso confirmado</a:t>
          </a:r>
          <a:r>
            <a:rPr lang="es-ES" sz="2000" kern="1200" dirty="0" smtClean="0"/>
            <a:t>: Persona que cumpla con la definición operacional de caso sospechoso y que cuente con diagnóstico confirmado por la Red Nacional de Laboratorios de Salud Pública reconocidos por el </a:t>
          </a:r>
          <a:r>
            <a:rPr lang="es-ES" sz="2000" kern="1200" dirty="0" err="1" smtClean="0"/>
            <a:t>InDRE</a:t>
          </a:r>
          <a:r>
            <a:rPr lang="es-ES" sz="2000" kern="1200" dirty="0" smtClean="0"/>
            <a:t>. Las definiciones operacionales están sujetas a cambios y serán actualizados de acuerdo con la disponibilidad de información adicional, únicamente por el Comité Nacional para la Vigilancia Epidemiológica (CONAVE).  </a:t>
          </a:r>
          <a:endParaRPr lang="es-MX" sz="2000" kern="1200" dirty="0"/>
        </a:p>
      </dsp:txBody>
      <dsp:txXfrm>
        <a:off x="96449" y="2910367"/>
        <a:ext cx="10322702" cy="178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4659A-69CE-46A8-877B-9D5B460330CE}">
      <dsp:nvSpPr>
        <dsp:cNvPr id="0" name=""/>
        <dsp:cNvSpPr/>
      </dsp:nvSpPr>
      <dsp:spPr>
        <a:xfrm rot="10800000">
          <a:off x="2336868" y="363"/>
          <a:ext cx="8373146" cy="911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Asignar una habitación aislada para todos los pacientes que ingresan como casos sospechosos de Covid-19; en caso de no ser posible, se recomienda realizar aislamiento de cohorte con separación de las personas de por lo menos un metro. </a:t>
          </a:r>
          <a:endParaRPr lang="es-MX" sz="1800" kern="1200"/>
        </a:p>
      </dsp:txBody>
      <dsp:txXfrm rot="10800000">
        <a:off x="2564710" y="363"/>
        <a:ext cx="8145304" cy="911370"/>
      </dsp:txXfrm>
    </dsp:sp>
    <dsp:sp modelId="{148B358A-A0F6-4A5D-903E-C1606CF41A0F}">
      <dsp:nvSpPr>
        <dsp:cNvPr id="0" name=""/>
        <dsp:cNvSpPr/>
      </dsp:nvSpPr>
      <dsp:spPr>
        <a:xfrm>
          <a:off x="1881182" y="363"/>
          <a:ext cx="911370" cy="9113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20D9-025E-4154-87A5-1E7424F05DED}">
      <dsp:nvSpPr>
        <dsp:cNvPr id="0" name=""/>
        <dsp:cNvSpPr/>
      </dsp:nvSpPr>
      <dsp:spPr>
        <a:xfrm rot="10800000">
          <a:off x="2336868" y="1146776"/>
          <a:ext cx="8373146" cy="911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Se debe evitar el material reusable; si se utiliza se debe descontaminar y desinfectar de acuerdo a las instrucciones que dicta el fabricante. El material desechable debe desecharse dentro de la habitación del paciente. </a:t>
          </a:r>
          <a:endParaRPr lang="es-MX" sz="1800" kern="1200"/>
        </a:p>
      </dsp:txBody>
      <dsp:txXfrm rot="10800000">
        <a:off x="2564710" y="1146776"/>
        <a:ext cx="8145304" cy="911370"/>
      </dsp:txXfrm>
    </dsp:sp>
    <dsp:sp modelId="{F46D3544-9A79-46B9-875D-A46EEE6FE572}">
      <dsp:nvSpPr>
        <dsp:cNvPr id="0" name=""/>
        <dsp:cNvSpPr/>
      </dsp:nvSpPr>
      <dsp:spPr>
        <a:xfrm>
          <a:off x="1881182" y="1146776"/>
          <a:ext cx="911370" cy="9113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FEB7-296E-4A21-9FCE-D925DB0D2F32}">
      <dsp:nvSpPr>
        <dsp:cNvPr id="0" name=""/>
        <dsp:cNvSpPr/>
      </dsp:nvSpPr>
      <dsp:spPr>
        <a:xfrm rot="10800000">
          <a:off x="2336868" y="2293190"/>
          <a:ext cx="8373146" cy="911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De no contar con material exclusivo para pacientes (estetoscopios, por ejemplo) se debe desinfectar con alcohol al 70% entre pacientes, y lavarse con detergente si se ensucia. </a:t>
          </a:r>
          <a:endParaRPr lang="es-MX" sz="1800" kern="1200"/>
        </a:p>
      </dsp:txBody>
      <dsp:txXfrm rot="10800000">
        <a:off x="2564710" y="2293190"/>
        <a:ext cx="8145304" cy="911370"/>
      </dsp:txXfrm>
    </dsp:sp>
    <dsp:sp modelId="{0557F340-21CB-4594-B48D-3EBFDD55475B}">
      <dsp:nvSpPr>
        <dsp:cNvPr id="0" name=""/>
        <dsp:cNvSpPr/>
      </dsp:nvSpPr>
      <dsp:spPr>
        <a:xfrm>
          <a:off x="1881182" y="2293190"/>
          <a:ext cx="911370" cy="9113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4B47F-AD84-4A1E-9933-D252B1B3A45B}">
      <dsp:nvSpPr>
        <dsp:cNvPr id="0" name=""/>
        <dsp:cNvSpPr/>
      </dsp:nvSpPr>
      <dsp:spPr>
        <a:xfrm rot="10800000">
          <a:off x="2336868" y="3439603"/>
          <a:ext cx="8373146" cy="9113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8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Los equipos de ventilación mecánica durante su uso deben protegerse con un filtro de alta eficiencia (tal como BS EN 1332-1); se debe utilizar succión por sistema cerrado. </a:t>
          </a:r>
          <a:endParaRPr lang="es-MX" sz="1800" kern="1200"/>
        </a:p>
      </dsp:txBody>
      <dsp:txXfrm rot="10800000">
        <a:off x="2564710" y="3439603"/>
        <a:ext cx="8145304" cy="911370"/>
      </dsp:txXfrm>
    </dsp:sp>
    <dsp:sp modelId="{795B9FB4-92E0-40D0-8833-40156738F20D}">
      <dsp:nvSpPr>
        <dsp:cNvPr id="0" name=""/>
        <dsp:cNvSpPr/>
      </dsp:nvSpPr>
      <dsp:spPr>
        <a:xfrm>
          <a:off x="1881182" y="3439603"/>
          <a:ext cx="911370" cy="91137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6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5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60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8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0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66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4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38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78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9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926E-B22F-4F97-8078-F766C29B11C6}" type="datetimeFigureOut">
              <a:rPr lang="es-MX" smtClean="0"/>
              <a:t>16/03/2020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C0BB-1396-4DFA-86C5-E3257BF0D0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MX" sz="4400" dirty="0" smtClean="0"/>
              <a:t>PLAN DE CONTINGENCIA COVID-19</a:t>
            </a:r>
            <a:endParaRPr lang="es-MX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Dra. Denisse Rivera de la Torre </a:t>
            </a:r>
          </a:p>
          <a:p>
            <a:r>
              <a:rPr lang="es-MX" dirty="0" smtClean="0"/>
              <a:t>Unidad de Vigilancia Epidemiológica Hospitalaria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9034818" y="5991367"/>
            <a:ext cx="25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17 de marzo de 2020</a:t>
            </a:r>
            <a:endParaRPr lang="es-MX" dirty="0"/>
          </a:p>
        </p:txBody>
      </p:sp>
      <p:pic>
        <p:nvPicPr>
          <p:cNvPr id="1026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245660"/>
            <a:ext cx="1618634" cy="12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corona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90" y="153585"/>
            <a:ext cx="3010019" cy="87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39524"/>
            <a:ext cx="10515600" cy="27873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s-ES" dirty="0"/>
              <a:t>En aquellos casos sospechosos que no requieran hospitalización, se deberán manejar en aislamiento domiciliario y dar seguimiento a través de monitoreo diario hasta tener el resultado de </a:t>
            </a:r>
            <a:r>
              <a:rPr lang="es-ES" dirty="0" smtClean="0"/>
              <a:t>laboratorio.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ES" dirty="0"/>
              <a:t>Si el caso se confirma, es necesario aislar al paciente hasta 14 días después de la resolución del cuadro clínico. </a:t>
            </a:r>
            <a:endParaRPr lang="es-ES" dirty="0" smtClean="0"/>
          </a:p>
          <a:p>
            <a:pPr marL="514350" indent="-514350">
              <a:buFont typeface="+mj-lt"/>
              <a:buAutoNum type="arabicPeriod" startAt="4"/>
            </a:pPr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MEDIDAS PARA LA VIGILANCIA EPIDEMIOLÓGICA, PREVENCIÓN Y CONTROL DE LOS RIESGOS PARA LA SALUD QUE IMPLICA COVID-19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156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b="1" dirty="0"/>
              <a:t>ALGORITMO PARA SEGUIMIENTO DE CASO SOSPECHOSO DE COVID-19 DEL HOSPITAL INFANTIL DEL ESTADO DE SONORA (HIES)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911" b="42186"/>
          <a:stretch/>
        </p:blipFill>
        <p:spPr>
          <a:xfrm>
            <a:off x="3349931" y="1449436"/>
            <a:ext cx="8359847" cy="52499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57583" b="4347"/>
          <a:stretch/>
        </p:blipFill>
        <p:spPr>
          <a:xfrm>
            <a:off x="1546788" y="1449436"/>
            <a:ext cx="10299468" cy="52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s-ES" sz="2000" b="1" dirty="0"/>
              <a:t>RUTA DE ATENCION INTRAHOSPITALARIA ANTE UN CASO DE SOSPECHOSO DE COVID-19 EN EL HOSPITAL INFANTIL DEL ESTADO DE SONORA 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400" t="18424" r="2868" b="11427"/>
          <a:stretch/>
        </p:blipFill>
        <p:spPr>
          <a:xfrm>
            <a:off x="838200" y="1009934"/>
            <a:ext cx="10666863" cy="55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99" t="20102" r="17867" b="7136"/>
          <a:stretch/>
        </p:blipFill>
        <p:spPr>
          <a:xfrm>
            <a:off x="1705968" y="504966"/>
            <a:ext cx="8802807" cy="5929353"/>
          </a:xfrm>
          <a:prstGeom prst="rect">
            <a:avLst/>
          </a:prstGeom>
        </p:spPr>
      </p:pic>
      <p:pic>
        <p:nvPicPr>
          <p:cNvPr id="5" name="Picture 2" descr="Resultado de imagen para logo h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7588" t="20102" r="24476" b="6204"/>
          <a:stretch/>
        </p:blipFill>
        <p:spPr>
          <a:xfrm>
            <a:off x="2192739" y="0"/>
            <a:ext cx="7806521" cy="67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9868" y="365125"/>
            <a:ext cx="9333931" cy="1325563"/>
          </a:xfrm>
        </p:spPr>
        <p:txBody>
          <a:bodyPr>
            <a:normAutofit/>
          </a:bodyPr>
          <a:lstStyle/>
          <a:p>
            <a:r>
              <a:rPr lang="es-ES" sz="2400" b="1" dirty="0"/>
              <a:t>RECOMENDACIONES EN EL HOSPITAL INFANTIL E INTEGRAL DE LA MUJER DEL ESTADO DE SONORA </a:t>
            </a:r>
            <a:endParaRPr lang="es-MX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417823"/>
              </p:ext>
            </p:extLst>
          </p:nvPr>
        </p:nvGraphicFramePr>
        <p:xfrm>
          <a:off x="-553873" y="1811977"/>
          <a:ext cx="125911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logo h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436" y="365125"/>
            <a:ext cx="9743364" cy="1325563"/>
          </a:xfrm>
        </p:spPr>
        <p:txBody>
          <a:bodyPr>
            <a:normAutofit/>
          </a:bodyPr>
          <a:lstStyle/>
          <a:p>
            <a:r>
              <a:rPr lang="es-ES" sz="3200" b="1" dirty="0"/>
              <a:t>Ropa de cama y ropa del paciente 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3420"/>
          </a:xfrm>
        </p:spPr>
        <p:txBody>
          <a:bodyPr/>
          <a:lstStyle/>
          <a:p>
            <a:r>
              <a:rPr lang="es-ES" dirty="0"/>
              <a:t>La ropa de cama y ropa del paciente debe colocarse en la bolsa de tela o de plástico como el manejo habitual de la ropa hospitalaria. Se recomienda en el lavado utilizar cloro, ácido hipocloroso, peróxido de hidrógeno u otro desinfectante que ya se utilice el hospital y secado a altas temperaturas. </a:t>
            </a:r>
            <a:endParaRPr lang="es-MX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8925" y="268050"/>
            <a:ext cx="8938146" cy="1325563"/>
          </a:xfrm>
        </p:spPr>
        <p:txBody>
          <a:bodyPr>
            <a:normAutofit/>
          </a:bodyPr>
          <a:lstStyle/>
          <a:p>
            <a:r>
              <a:rPr lang="es-ES" sz="3600" b="1" dirty="0"/>
              <a:t>Recomendaciones para los trabajadores de la salud: 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3613"/>
            <a:ext cx="976611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s-MX" dirty="0"/>
          </a:p>
          <a:p>
            <a:r>
              <a:rPr lang="es-MX" dirty="0"/>
              <a:t>Estar vacunados contra influenza. </a:t>
            </a:r>
          </a:p>
          <a:p>
            <a:r>
              <a:rPr lang="es-ES" dirty="0" smtClean="0"/>
              <a:t>Reportar </a:t>
            </a:r>
            <a:r>
              <a:rPr lang="es-ES" dirty="0"/>
              <a:t>si presentan síntomas respiratorios, colocar </a:t>
            </a:r>
            <a:r>
              <a:rPr lang="es-ES" dirty="0" err="1"/>
              <a:t>cubrebocas</a:t>
            </a:r>
            <a:r>
              <a:rPr lang="es-ES" dirty="0"/>
              <a:t>, hacer higiene de manos y acudir para que sean evaluados y evitar transmisión intrahospitalaria. </a:t>
            </a:r>
          </a:p>
          <a:p>
            <a:r>
              <a:rPr lang="es-MX" dirty="0" smtClean="0"/>
              <a:t>Realizar </a:t>
            </a:r>
            <a:r>
              <a:rPr lang="es-MX" dirty="0"/>
              <a:t>higiene de manos. </a:t>
            </a:r>
          </a:p>
          <a:p>
            <a:r>
              <a:rPr lang="es-ES" dirty="0" smtClean="0"/>
              <a:t>Colocar </a:t>
            </a:r>
            <a:r>
              <a:rPr lang="es-ES" dirty="0"/>
              <a:t>precauciones de contacto y gotas en caso de atención de casos confirmados o sospechosos de Covid-19, influenza o neumonía adquirida en la comunidad. </a:t>
            </a:r>
          </a:p>
          <a:p>
            <a:r>
              <a:rPr lang="es-ES" dirty="0" smtClean="0"/>
              <a:t>En </a:t>
            </a:r>
            <a:r>
              <a:rPr lang="es-ES" dirty="0"/>
              <a:t>caso de procedimientos que generan aerosoles (como intubación traqueal, ventilación no invasiva, traqueotomía, reanimación cardiopulmonar, ventilación manual antes de la intubación y </a:t>
            </a:r>
            <a:r>
              <a:rPr lang="es-ES" dirty="0" err="1"/>
              <a:t>broncoscopia</a:t>
            </a:r>
            <a:r>
              <a:rPr lang="es-ES" dirty="0"/>
              <a:t>, aspiración de secreciones, instalación de sonda nasogástrica), utilizar un respirador para partículas (&lt;5 micras) como un N95 certificado por COFEPRIS, Instituto Nacional de Seguridad y Salud Ocupacional de los EE. UU. (NIOSH, por sus siglas en inglés), la norma FFP2 de la Unión Europea (UE) o equivalente. </a:t>
            </a:r>
          </a:p>
          <a:p>
            <a:endParaRPr lang="es-MX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9567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MX" sz="2400" dirty="0"/>
          </a:p>
          <a:p>
            <a:r>
              <a:rPr lang="es-ES" sz="2400" dirty="0"/>
              <a:t>Recibir entrenamiento acerca de colocación y retiro del </a:t>
            </a:r>
            <a:r>
              <a:rPr lang="es-ES" sz="2400" dirty="0" smtClean="0"/>
              <a:t>EPP. </a:t>
            </a:r>
            <a:endParaRPr lang="es-ES" sz="2400" dirty="0"/>
          </a:p>
          <a:p>
            <a:r>
              <a:rPr lang="pt-BR" sz="2400" dirty="0" smtClean="0"/>
              <a:t>Evitar </a:t>
            </a:r>
            <a:r>
              <a:rPr lang="pt-BR" sz="2400" dirty="0"/>
              <a:t>tocar conjuntivas, mucosa oral o nasal. </a:t>
            </a:r>
          </a:p>
          <a:p>
            <a:r>
              <a:rPr lang="es-ES" sz="2400" dirty="0" smtClean="0"/>
              <a:t>Para </a:t>
            </a:r>
            <a:r>
              <a:rPr lang="es-ES" sz="2400" dirty="0"/>
              <a:t>quien no se encuentra en contacto directo con los pacientes sospechosos o confirmados, sus muestras o desechos, se recomienda realizar higiene de manos y seguir las recomendaciones para la población general. No se recomienda uso de precauciones de contacto o gotas, ni uso de guantes durante la jornada laboral debido a que no se asocian a protección y si disminuyen la posibilidad de apego a la higiene de manos. </a:t>
            </a:r>
          </a:p>
          <a:p>
            <a:endParaRPr lang="es-MX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78924" y="365125"/>
            <a:ext cx="9374875" cy="1325563"/>
          </a:xfrm>
        </p:spPr>
        <p:txBody>
          <a:bodyPr>
            <a:normAutofit/>
          </a:bodyPr>
          <a:lstStyle/>
          <a:p>
            <a:r>
              <a:rPr lang="es-ES" sz="3600" b="1" dirty="0"/>
              <a:t>Recomendaciones para los trabajadores de la salud: </a:t>
            </a:r>
            <a:endParaRPr lang="es-MX" sz="3600" dirty="0"/>
          </a:p>
        </p:txBody>
      </p:sp>
      <p:pic>
        <p:nvPicPr>
          <p:cNvPr id="5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0118" y="365125"/>
            <a:ext cx="9033681" cy="1325563"/>
          </a:xfrm>
        </p:spPr>
        <p:txBody>
          <a:bodyPr>
            <a:normAutofit/>
          </a:bodyPr>
          <a:lstStyle/>
          <a:p>
            <a:r>
              <a:rPr lang="es-MX" sz="3200" b="1" dirty="0"/>
              <a:t>Medidas de prevención durante traslados </a:t>
            </a:r>
            <a:r>
              <a:rPr lang="es-MX" sz="3200" b="1" dirty="0" err="1"/>
              <a:t>intra</a:t>
            </a:r>
            <a:r>
              <a:rPr lang="es-MX" sz="3200" b="1" dirty="0"/>
              <a:t> e interhospitalarios 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60811"/>
            <a:ext cx="10515600" cy="3542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dirty="0"/>
              <a:t>Se deberá de avisar al área donde se trasladará al paciente. </a:t>
            </a:r>
          </a:p>
          <a:p>
            <a:r>
              <a:rPr lang="es-ES" dirty="0" smtClean="0"/>
              <a:t>Colocar </a:t>
            </a:r>
            <a:r>
              <a:rPr lang="es-ES" dirty="0" err="1"/>
              <a:t>cubrebocas</a:t>
            </a:r>
            <a:r>
              <a:rPr lang="es-ES" dirty="0"/>
              <a:t> o mascarilla y ropa limpia al paciente durante el traslado</a:t>
            </a:r>
            <a:r>
              <a:rPr lang="es-ES" dirty="0" smtClean="0"/>
              <a:t>. El </a:t>
            </a:r>
            <a:r>
              <a:rPr lang="es-ES" dirty="0"/>
              <a:t>personal que traslada al paciente y que lo recibe deberá de utilizar precauciones de con-tacto y gotas. </a:t>
            </a:r>
          </a:p>
          <a:p>
            <a:r>
              <a:rPr lang="es-ES" dirty="0" smtClean="0"/>
              <a:t>En </a:t>
            </a:r>
            <a:r>
              <a:rPr lang="es-ES" dirty="0"/>
              <a:t>caso de utilizar elevadores no se permitirá ingresen durante el traslado otras personas fuera del equipo de atención que acompaña al paciente. </a:t>
            </a:r>
          </a:p>
          <a:p>
            <a:r>
              <a:rPr lang="es-ES" dirty="0" smtClean="0"/>
              <a:t>Realizar </a:t>
            </a:r>
            <a:r>
              <a:rPr lang="es-ES" dirty="0"/>
              <a:t>desinfección de superficies utilizadas para el traslado. </a:t>
            </a:r>
          </a:p>
          <a:p>
            <a:r>
              <a:rPr lang="es-ES" dirty="0" smtClean="0"/>
              <a:t>En </a:t>
            </a:r>
            <a:r>
              <a:rPr lang="es-ES" dirty="0"/>
              <a:t>caso de traslados entre hospitales, se deberá de desinfectar la ambulancia siguiendo las recomendaciones de limpieza y desinfección antes y después del uso de la unidad. </a:t>
            </a:r>
            <a:endParaRPr lang="es-MX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72" t="11334" r="17448" b="21129"/>
          <a:stretch/>
        </p:blipFill>
        <p:spPr>
          <a:xfrm>
            <a:off x="423078" y="185595"/>
            <a:ext cx="11491417" cy="63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652" y="620689"/>
            <a:ext cx="6264696" cy="7175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200" b="1" dirty="0"/>
              <a:t>PRECAUCIONES ESTANDAR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00809"/>
            <a:ext cx="7772400" cy="40337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MX" altLang="zh-CN" sz="16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Lavar siempre las manos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Usar Guantes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Usar bata, delantales o ropa impermeable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Usar máscara o lentes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Desechar las agujas y otros instrumentos cortantes en recipientes rígidos, no </a:t>
            </a:r>
            <a:r>
              <a:rPr lang="es-MX" altLang="zh-CN" sz="1600" dirty="0" err="1">
                <a:ea typeface="宋体" pitchFamily="2" charset="-122"/>
              </a:rPr>
              <a:t>perforables</a:t>
            </a:r>
            <a:r>
              <a:rPr lang="es-MX" altLang="zh-CN" sz="1600" dirty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NUNCA recolectar el capuchón de la aguja con ambas manos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El instrumental debe esterilizado o, en su defecto, desinfectado. Las agujas y jeringas no deben ser reutilizados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Colocar y transportar la ropa contaminada en bolsas impermeables para prevenir el derrame de líquidos</a:t>
            </a:r>
          </a:p>
          <a:p>
            <a:pPr eaLnBrk="1" hangingPunct="1">
              <a:lnSpc>
                <a:spcPct val="80000"/>
              </a:lnSpc>
            </a:pPr>
            <a:r>
              <a:rPr lang="es-MX" altLang="zh-CN" sz="1600" dirty="0">
                <a:ea typeface="宋体" pitchFamily="2" charset="-122"/>
              </a:rPr>
              <a:t>Limpiar las superficies potencialmente contaminadas con hipoclorito de sodio al 0.5%, con alcohol al 70% o con agua oxigenada.</a:t>
            </a:r>
            <a:endParaRPr lang="es-ES" sz="1600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9701" y="589254"/>
            <a:ext cx="7711165" cy="18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altLang="zh-CN" sz="3200" b="1" dirty="0">
                <a:ea typeface="宋体" charset="-122"/>
              </a:rPr>
              <a:t>PRECAUCIONES POR GOTAS</a:t>
            </a:r>
            <a:br>
              <a:rPr lang="es-MX" altLang="zh-CN" sz="3200" b="1" dirty="0">
                <a:ea typeface="宋体" charset="-122"/>
              </a:rPr>
            </a:br>
            <a:r>
              <a:rPr lang="es-MX" altLang="zh-CN" sz="3200" b="1" dirty="0">
                <a:ea typeface="宋体" charset="-122"/>
              </a:rPr>
              <a:t/>
            </a:r>
            <a:br>
              <a:rPr lang="es-MX" altLang="zh-CN" sz="3200" b="1" dirty="0">
                <a:ea typeface="宋体" charset="-122"/>
              </a:rPr>
            </a:br>
            <a:r>
              <a:rPr lang="es-MX" altLang="zh-CN" sz="1600" dirty="0">
                <a:ea typeface="宋体" charset="-122"/>
              </a:rPr>
              <a:t>Pacientes con infecciones que se transmiten por gotas, que son generadas por una persona al toser, estornudar, hablar y  durante procedimientos (por ejemplo succión, endoscopías).</a:t>
            </a:r>
            <a:endParaRPr lang="es-ES" sz="1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51584" y="2632343"/>
            <a:ext cx="8134672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altLang="zh-CN" sz="2000" dirty="0">
                <a:ea typeface="宋体" charset="-122"/>
              </a:rPr>
              <a:t>Las gotas generadas son de mas de </a:t>
            </a:r>
            <a:r>
              <a:rPr lang="es-MX" altLang="zh-CN" sz="2000" i="1" u="sng" dirty="0">
                <a:ea typeface="宋体" charset="-122"/>
              </a:rPr>
              <a:t>5 micras </a:t>
            </a:r>
            <a:r>
              <a:rPr lang="es-MX" altLang="zh-CN" sz="2000" dirty="0">
                <a:ea typeface="宋体" charset="-122"/>
              </a:rPr>
              <a:t>de tamaño y no se desplazan mas de un metro.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2000" dirty="0">
                <a:ea typeface="宋体" charset="-122"/>
              </a:rPr>
              <a:t>La transmisión ocurre cuando las gotas expedidas se depositan en la conjuntiva, boca o mucosa nasal.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2000" dirty="0">
                <a:ea typeface="宋体" charset="-122"/>
              </a:rPr>
              <a:t>Las infecciones que requieren de precauciones por gotas son </a:t>
            </a:r>
            <a:r>
              <a:rPr lang="es-MX" altLang="zh-CN" sz="2000" b="1" dirty="0">
                <a:solidFill>
                  <a:srgbClr val="C00000"/>
                </a:solidFill>
                <a:ea typeface="宋体" charset="-122"/>
              </a:rPr>
              <a:t>meningitis por meningococo, faringitis por  difteria, estreptococo y adenovirus, </a:t>
            </a:r>
            <a:r>
              <a:rPr lang="es-MX" altLang="zh-CN" sz="2000" b="1" dirty="0" err="1">
                <a:solidFill>
                  <a:srgbClr val="C00000"/>
                </a:solidFill>
                <a:ea typeface="宋体" charset="-122"/>
              </a:rPr>
              <a:t>haemophilus</a:t>
            </a:r>
            <a:r>
              <a:rPr lang="es-MX" altLang="zh-CN" sz="2000" b="1" dirty="0">
                <a:solidFill>
                  <a:srgbClr val="C00000"/>
                </a:solidFill>
                <a:ea typeface="宋体" charset="-122"/>
              </a:rPr>
              <a:t> y neumococo.</a:t>
            </a:r>
            <a:endParaRPr lang="es-MX" altLang="zh-CN" sz="2000" dirty="0">
              <a:ea typeface="宋体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2000" dirty="0">
                <a:ea typeface="宋体" charset="-122"/>
              </a:rPr>
              <a:t>Para identificar a los pacientes que deben de tener este tipo de aislamiento se colocara un tarjetón de color </a:t>
            </a:r>
            <a:r>
              <a:rPr lang="es-MX" altLang="zh-C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00FF00"/>
                </a:highlight>
                <a:ea typeface="宋体" charset="-122"/>
              </a:rPr>
              <a:t>verde</a:t>
            </a:r>
            <a:r>
              <a:rPr lang="es-MX" altLang="zh-CN" sz="2000" dirty="0">
                <a:solidFill>
                  <a:schemeClr val="tx1"/>
                </a:solidFill>
                <a:highlight>
                  <a:srgbClr val="00FF00"/>
                </a:highlight>
                <a:ea typeface="宋体" charset="-122"/>
              </a:rPr>
              <a:t> </a:t>
            </a:r>
            <a:r>
              <a:rPr lang="es-MX" altLang="zh-CN" sz="2000" dirty="0">
                <a:ea typeface="宋体" charset="-122"/>
              </a:rPr>
              <a:t>en la puerta del usuario o en la cabecera de la cama.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2000" dirty="0">
                <a:ea typeface="宋体" charset="-122"/>
              </a:rPr>
              <a:t>Este tipo de precauciones incluye el uso de cubre boca, uso de bata y uso de lentes. El uso de guantes no es necesario</a:t>
            </a:r>
            <a:endParaRPr lang="es-ES" sz="2000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404763"/>
            <a:ext cx="8095928" cy="142432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200" b="1" dirty="0"/>
              <a:t>PRECAUCIONES POR CONTACTO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 </a:t>
            </a:r>
            <a:r>
              <a:rPr lang="es-MX" altLang="zh-CN" sz="1600" dirty="0">
                <a:ea typeface="宋体" charset="-122"/>
              </a:rPr>
              <a:t>Son aquellas medidas que se llevan a cabo para evitar la transmisión de agentes infecciosos por medio del contacto, esto incluye el uso de </a:t>
            </a:r>
            <a:r>
              <a:rPr lang="es-MX" altLang="zh-CN" sz="1600" b="1" dirty="0">
                <a:ea typeface="宋体" charset="-122"/>
              </a:rPr>
              <a:t>CUBRE BOCAS, BATA Y GUANTES</a:t>
            </a:r>
            <a:endParaRPr lang="es-ES" sz="14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916833"/>
            <a:ext cx="8095928" cy="45364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La transmisión por contacto puede ser de manera directa e indirecta.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Debe de ser llevada a cabo tanto por el personal de salud como por los visitantes del usuario y se debe evitar la visita de niños.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El paciente debe de permanecer en un cuarto solo y el equipo medico que se utilice debe de ser exclusivo de ese paciente.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Lavado de manos antes y después de estar en contacto con los usuarios que requieran de la aplicación de esta técnica de aislamiento.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Los padecimientos que requieren de precauciones por contacto son </a:t>
            </a:r>
            <a:r>
              <a:rPr lang="es-MX" altLang="zh-CN" sz="1800" b="1" dirty="0">
                <a:solidFill>
                  <a:srgbClr val="C00000"/>
                </a:solidFill>
                <a:ea typeface="宋体" charset="-122"/>
              </a:rPr>
              <a:t>diarreas, heridas infectadas, pediculosis, sarna, herpes y varicela, así como  pacientes con gérmenes multirresistentes.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zh-CN" sz="1800" dirty="0">
                <a:ea typeface="宋体" charset="-122"/>
              </a:rPr>
              <a:t>Para que el personal de salud identifique ha pacientes con este tipo de aislamiento se colocarán tarjetas de color </a:t>
            </a:r>
            <a:r>
              <a:rPr lang="es-MX" altLang="zh-C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ea typeface="宋体" charset="-122"/>
              </a:rPr>
              <a:t>amarillo </a:t>
            </a:r>
            <a:r>
              <a:rPr lang="es-MX" altLang="zh-CN" sz="1800" dirty="0">
                <a:ea typeface="宋体" charset="-122"/>
              </a:rPr>
              <a:t>en la puesta del cuarto donde este se encuentre</a:t>
            </a:r>
            <a:r>
              <a:rPr lang="es-ES" altLang="zh-CN" sz="1800" dirty="0">
                <a:ea typeface="宋体" charset="-122"/>
              </a:rPr>
              <a:t> </a:t>
            </a:r>
            <a:endParaRPr lang="es-ES" sz="1800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1875" b="22603"/>
          <a:stretch/>
        </p:blipFill>
        <p:spPr>
          <a:xfrm>
            <a:off x="838200" y="733236"/>
            <a:ext cx="5515066" cy="54437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289" t="16932" r="38531" b="10867"/>
          <a:stretch/>
        </p:blipFill>
        <p:spPr>
          <a:xfrm>
            <a:off x="7343942" y="-98900"/>
            <a:ext cx="4009858" cy="673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755" t="27379" r="6435" b="13106"/>
          <a:stretch/>
        </p:blipFill>
        <p:spPr>
          <a:xfrm>
            <a:off x="2885612" y="641211"/>
            <a:ext cx="6420776" cy="5535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861" t="17118" r="9687" b="11240"/>
          <a:stretch/>
        </p:blipFill>
        <p:spPr>
          <a:xfrm>
            <a:off x="296711" y="641211"/>
            <a:ext cx="11057089" cy="5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96099" y="6141493"/>
            <a:ext cx="217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16 de marzo de 2020</a:t>
            </a:r>
          </a:p>
          <a:p>
            <a:r>
              <a:rPr lang="es-MX" sz="1400" dirty="0" smtClean="0"/>
              <a:t>19 horas </a:t>
            </a:r>
            <a:endParaRPr lang="es-MX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316" t="19030" r="3288" b="12687"/>
          <a:stretch/>
        </p:blipFill>
        <p:spPr>
          <a:xfrm>
            <a:off x="630638" y="430241"/>
            <a:ext cx="11198325" cy="5281685"/>
          </a:xfrm>
          <a:prstGeom prst="rect">
            <a:avLst/>
          </a:prstGeom>
        </p:spPr>
      </p:pic>
      <p:pic>
        <p:nvPicPr>
          <p:cNvPr id="7" name="Picture 2" descr="Resultado de imagen para logo h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13982" y="5818327"/>
            <a:ext cx="3421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4E4E4E"/>
                </a:solidFill>
                <a:latin typeface="Montserrat"/>
              </a:rPr>
              <a:t>Tasa </a:t>
            </a:r>
            <a:r>
              <a:rPr lang="es-ES" dirty="0">
                <a:solidFill>
                  <a:srgbClr val="4E4E4E"/>
                </a:solidFill>
                <a:latin typeface="Montserrat"/>
              </a:rPr>
              <a:t>de letalidad global: 3.94%. </a:t>
            </a:r>
            <a:endParaRPr lang="es-ES" dirty="0">
              <a:solidFill>
                <a:srgbClr val="000000"/>
              </a:solidFill>
              <a:latin typeface="Montserrat"/>
            </a:endParaRPr>
          </a:p>
          <a:p>
            <a:r>
              <a:rPr lang="es-MX" dirty="0">
                <a:solidFill>
                  <a:srgbClr val="000000"/>
                </a:solidFill>
                <a:latin typeface="Montserra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04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9104" y="1266068"/>
            <a:ext cx="9555707" cy="2500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ES" dirty="0"/>
              <a:t>Hasta la fecha, se han reportado casos en </a:t>
            </a:r>
            <a:r>
              <a:rPr lang="es-ES" b="1" dirty="0"/>
              <a:t>150 países fuera de China</a:t>
            </a:r>
            <a:r>
              <a:rPr lang="es-ES" dirty="0"/>
              <a:t>, los casos se han notificado en las seis regiones de la OMS (América, Europa, Asia Sudoriental, Mediterráneo Oriental, Pacífico Occidental y África). </a:t>
            </a:r>
          </a:p>
          <a:p>
            <a:endParaRPr lang="es-MX" dirty="0"/>
          </a:p>
          <a:p>
            <a:r>
              <a:rPr lang="es-ES" b="1" dirty="0" smtClean="0"/>
              <a:t>Siete </a:t>
            </a:r>
            <a:r>
              <a:rPr lang="es-ES" dirty="0"/>
              <a:t>nuevos países, territorios o áreas reportaron casos en las últimas 24 horas: </a:t>
            </a:r>
            <a:r>
              <a:rPr lang="es-ES" b="1" dirty="0"/>
              <a:t>Uzbekistán, Seychelles, Ruanda, Uruguay, Santa Lucia, Guatemala y </a:t>
            </a:r>
            <a:r>
              <a:rPr lang="es-ES" b="1" dirty="0" err="1"/>
              <a:t>Suriname</a:t>
            </a:r>
            <a:r>
              <a:rPr lang="es-ES" b="1" dirty="0"/>
              <a:t>. </a:t>
            </a:r>
            <a:endParaRPr lang="es-ES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827" t="16558" r="4651" b="9375"/>
          <a:stretch/>
        </p:blipFill>
        <p:spPr>
          <a:xfrm>
            <a:off x="114632" y="1266068"/>
            <a:ext cx="11778018" cy="5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Resultado de imagen para logo h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7517" t="22155" r="3079" b="8815"/>
          <a:stretch/>
        </p:blipFill>
        <p:spPr>
          <a:xfrm>
            <a:off x="2428106" y="414243"/>
            <a:ext cx="7335788" cy="57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568" t="19542" r="15665" b="6950"/>
          <a:stretch/>
        </p:blipFill>
        <p:spPr>
          <a:xfrm>
            <a:off x="838200" y="0"/>
            <a:ext cx="10276764" cy="6457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617" t="23429" r="14826" b="6950"/>
          <a:stretch/>
        </p:blipFill>
        <p:spPr>
          <a:xfrm>
            <a:off x="1065663" y="1690688"/>
            <a:ext cx="10049301" cy="60001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8717" t="19471" r="15113" b="26683"/>
          <a:stretch/>
        </p:blipFill>
        <p:spPr>
          <a:xfrm>
            <a:off x="838200" y="1718243"/>
            <a:ext cx="10359336" cy="47395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9149" t="29246" r="15005" b="14182"/>
          <a:stretch/>
        </p:blipFill>
        <p:spPr>
          <a:xfrm>
            <a:off x="891723" y="1718243"/>
            <a:ext cx="10397180" cy="50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039" y="170933"/>
            <a:ext cx="9456761" cy="1325563"/>
          </a:xfrm>
        </p:spPr>
        <p:txBody>
          <a:bodyPr>
            <a:normAutofit/>
          </a:bodyPr>
          <a:lstStyle/>
          <a:p>
            <a:r>
              <a:rPr lang="es-MX" sz="2800" b="1" dirty="0"/>
              <a:t>DEFINICIONES OPERACIONALES PARA LA VIGILANCIA EPIDEMIOLÓGICA DE COVID-19 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022318"/>
              </p:ext>
            </p:extLst>
          </p:nvPr>
        </p:nvGraphicFramePr>
        <p:xfrm>
          <a:off x="838200" y="1690688"/>
          <a:ext cx="10515600" cy="479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logo h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70933"/>
            <a:ext cx="1145513" cy="8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/>
              <a:t>MEDIDAS PARA LA VIGILANCIA EPIDEMIOLÓGICA, PREVENCIÓN Y CONTROL DE LOS RIESGOS PARA LA SALUD QUE IMPLICA COVID-19 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164" y="1937981"/>
            <a:ext cx="10830636" cy="42853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/>
              <a:t>médico de primer contacto después de identificar a un paciente con sospecha de COVID-19, deberá realizar el interrogatorio y atención del caso bajo medidas de precaución estándar y por gotas en un cubículo aislado, bien ventilado y mantener la puerta </a:t>
            </a:r>
            <a:r>
              <a:rPr lang="es-ES" dirty="0" smtClean="0"/>
              <a:t>cerrada.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Verificar </a:t>
            </a:r>
            <a:r>
              <a:rPr lang="es-ES" dirty="0"/>
              <a:t>estrictamente que cumpla la definición operacional de caso </a:t>
            </a:r>
            <a:r>
              <a:rPr lang="es-ES" dirty="0" smtClean="0"/>
              <a:t>sospechoso y llamar al servicio de epidemiologia. La UVEH se encargara de realizar </a:t>
            </a:r>
            <a:r>
              <a:rPr lang="es-ES" dirty="0"/>
              <a:t>el estudio epidemiológico de </a:t>
            </a:r>
            <a:r>
              <a:rPr lang="es-ES" dirty="0" smtClean="0"/>
              <a:t>caso</a:t>
            </a:r>
            <a:r>
              <a:rPr lang="es-ES" dirty="0"/>
              <a:t> </a:t>
            </a:r>
            <a:r>
              <a:rPr lang="es-ES" dirty="0" smtClean="0"/>
              <a:t>y toma de muestra con el apoyo de personal  de laboratorio de la unidad.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Se </a:t>
            </a:r>
            <a:r>
              <a:rPr lang="es-ES" dirty="0"/>
              <a:t>aplicarán las medidas de precaución estándar y gotas. El uso de respiradores N95 únicamente cuando al paciente se le realicen procedimientos que generen </a:t>
            </a:r>
            <a:r>
              <a:rPr lang="es-ES" dirty="0" smtClean="0"/>
              <a:t>aerosoles.</a:t>
            </a:r>
          </a:p>
          <a:p>
            <a:pPr marL="971550" lvl="1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Los tipos de muestra para el diagnóstico de COVID-19, serán exudado nasofaríngeo y faríngeo en el mismo medio de transporte (los dos hisopos en el mismo tubo que contiene el medio de transporte); si el caso se encuentra con apoyo ventilatorio (intubado) se deberá de gestionar el lavado </a:t>
            </a:r>
            <a:r>
              <a:rPr lang="es-ES" dirty="0" err="1"/>
              <a:t>bronquioalveolar</a:t>
            </a:r>
            <a:r>
              <a:rPr lang="es-ES" dirty="0"/>
              <a:t> y en caso de defunción la biopsia pulmonar </a:t>
            </a:r>
            <a:r>
              <a:rPr lang="es-E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8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1573</Words>
  <Application>Microsoft Office PowerPoint</Application>
  <PresentationFormat>Panorámica</PresentationFormat>
  <Paragraphs>77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Montserrat</vt:lpstr>
      <vt:lpstr>Tema de Office</vt:lpstr>
      <vt:lpstr>PLAN DE CONTINGENCIA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DEFINICIONES OPERACIONALES PARA LA VIGILANCIA EPIDEMIOLÓGICA DE COVID-19 </vt:lpstr>
      <vt:lpstr>MEDIDAS PARA LA VIGILANCIA EPIDEMIOLÓGICA, PREVENCIÓN Y CONTROL DE LOS RIESGOS PARA LA SALUD QUE IMPLICA COVID-19 </vt:lpstr>
      <vt:lpstr>MEDIDAS PARA LA VIGILANCIA EPIDEMIOLÓGICA, PREVENCIÓN Y CONTROL DE LOS RIESGOS PARA LA SALUD QUE IMPLICA COVID-19 </vt:lpstr>
      <vt:lpstr>ALGORITMO PARA SEGUIMIENTO DE CASO SOSPECHOSO DE COVID-19 DEL HOSPITAL INFANTIL DEL ESTADO DE SONORA (HIES)</vt:lpstr>
      <vt:lpstr>RUTA DE ATENCION INTRAHOSPITALARIA ANTE UN CASO DE SOSPECHOSO DE COVID-19 EN EL HOSPITAL INFANTIL DEL ESTADO DE SONORA </vt:lpstr>
      <vt:lpstr>Presentación de PowerPoint</vt:lpstr>
      <vt:lpstr>Presentación de PowerPoint</vt:lpstr>
      <vt:lpstr>RECOMENDACIONES EN EL HOSPITAL INFANTIL E INTEGRAL DE LA MUJER DEL ESTADO DE SONORA </vt:lpstr>
      <vt:lpstr>Ropa de cama y ropa del paciente </vt:lpstr>
      <vt:lpstr>Recomendaciones para los trabajadores de la salud: </vt:lpstr>
      <vt:lpstr>Recomendaciones para los trabajadores de la salud: </vt:lpstr>
      <vt:lpstr>Medidas de prevención durante traslados intra e interhospitalarios </vt:lpstr>
      <vt:lpstr>PRECAUCIONES ESTANDAR </vt:lpstr>
      <vt:lpstr>PRECAUCIONES POR GOTAS  Pacientes con infecciones que se transmiten por gotas, que son generadas por una persona al toser, estornudar, hablar y  durante procedimientos (por ejemplo succión, endoscopías).</vt:lpstr>
      <vt:lpstr>PRECAUCIONES POR CONTACTO  Son aquellas medidas que se llevan a cabo para evitar la transmisión de agentes infecciosos por medio del contacto, esto incluye el uso de CUBRE BOCAS, BATA Y GUANTES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CONTINGENCIA COVID-19</dc:title>
  <dc:creator>Denisse Rivera</dc:creator>
  <cp:lastModifiedBy>Denisse Rivera</cp:lastModifiedBy>
  <cp:revision>11</cp:revision>
  <dcterms:created xsi:type="dcterms:W3CDTF">2020-03-17T05:13:39Z</dcterms:created>
  <dcterms:modified xsi:type="dcterms:W3CDTF">2020-03-17T07:02:52Z</dcterms:modified>
</cp:coreProperties>
</file>